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8"/>
  </p:notesMasterIdLst>
  <p:sldIdLst>
    <p:sldId id="257" r:id="rId2"/>
    <p:sldId id="256" r:id="rId3"/>
    <p:sldId id="271" r:id="rId4"/>
    <p:sldId id="258" r:id="rId5"/>
    <p:sldId id="267" r:id="rId6"/>
    <p:sldId id="259" r:id="rId7"/>
    <p:sldId id="260" r:id="rId8"/>
    <p:sldId id="261" r:id="rId9"/>
    <p:sldId id="269" r:id="rId10"/>
    <p:sldId id="262" r:id="rId11"/>
    <p:sldId id="264" r:id="rId12"/>
    <p:sldId id="263" r:id="rId13"/>
    <p:sldId id="265" r:id="rId14"/>
    <p:sldId id="268" r:id="rId15"/>
    <p:sldId id="266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1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C77EB-F67C-407E-BCED-FF3C357B2231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48524-EC93-42C6-94E1-A63D43F332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4121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7046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797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5679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922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45354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3402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113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584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2644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0362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3619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878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0911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660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733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734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08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562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028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7179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843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427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145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692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731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887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22517-79EA-4C8A-9D61-BB0698A7719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9674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astasia-Labs/plutarch-merkle-tre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astasia-Labs/plutarch-tri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586076" y="4950994"/>
            <a:ext cx="11019847" cy="123709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600" dirty="0"/>
              <a:t>The Trifecta of Data Structures: Merkle Trees, Tries, and Linked Lists for Cutting-Edge Contracts</a:t>
            </a:r>
            <a:endParaRPr lang="en-GB" sz="36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930187" y="1741724"/>
            <a:ext cx="1792687" cy="73916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pPr algn="l">
              <a:spcBef>
                <a:spcPts val="0"/>
              </a:spcBef>
            </a:pPr>
            <a:r>
              <a:rPr lang="en" dirty="0"/>
              <a:t>    </a:t>
            </a:r>
            <a:r>
              <a:rPr lang="en" b="1" dirty="0"/>
              <a:t> Fund 10</a:t>
            </a:r>
            <a:endParaRPr b="1" dirty="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299" y="179437"/>
            <a:ext cx="3679768" cy="1931868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5008653" y="1469924"/>
            <a:ext cx="1714221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 b="1" dirty="0">
                <a:solidFill>
                  <a:schemeClr val="bg1"/>
                </a:solidFill>
              </a:rPr>
              <a:t>Fund 10</a:t>
            </a:r>
            <a:endParaRPr sz="2400" b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EBB0E6-E5A9-D9C1-2D9B-BB76C560C7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914" y="2461030"/>
            <a:ext cx="3707698" cy="222956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47" y="103340"/>
            <a:ext cx="5708987" cy="594679"/>
          </a:xfrm>
        </p:spPr>
        <p:txBody>
          <a:bodyPr anchor="t">
            <a:noAutofit/>
          </a:bodyPr>
          <a:lstStyle/>
          <a:p>
            <a:pPr algn="l"/>
            <a:r>
              <a:rPr lang="en" sz="2800" dirty="0"/>
              <a:t>Phase 3: Documentation</a:t>
            </a:r>
            <a:br>
              <a:rPr lang="en" sz="2800" dirty="0"/>
            </a:br>
            <a:br>
              <a:rPr lang="en" sz="2800" dirty="0"/>
            </a:br>
            <a:endParaRPr lang="en-GB" sz="2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0E88DFE-2C04-B011-7602-BFA637365FD7}"/>
              </a:ext>
            </a:extLst>
          </p:cNvPr>
          <p:cNvSpPr txBox="1">
            <a:spLocks/>
          </p:cNvSpPr>
          <p:nvPr/>
        </p:nvSpPr>
        <p:spPr>
          <a:xfrm>
            <a:off x="682790" y="480674"/>
            <a:ext cx="10596814" cy="16970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" sz="2000" dirty="0"/>
              <a:t>We created user-friendly documentation to help developers of all skill levels understand and implement the data structures we developed. Our documentation includes;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000" dirty="0"/>
              <a:t>Merkle Tree: Below is an aiken execution demo of Merkle Tree. Detailed guides and practical examples can be found at:</a:t>
            </a:r>
          </a:p>
          <a:p>
            <a:pPr algn="l"/>
            <a:r>
              <a:rPr lang="en" sz="2000" dirty="0"/>
              <a:t>  	Aiken: </a:t>
            </a:r>
            <a:r>
              <a:rPr lang="en-GB" sz="20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https://github.com/Anastasia-Labs/aiken-merkle-tree</a:t>
            </a:r>
            <a:endParaRPr lang="en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" sz="2000" dirty="0"/>
              <a:t>	Plutarch: </a:t>
            </a:r>
            <a:r>
              <a:rPr lang="en-GB" sz="2000" dirty="0">
                <a:solidFill>
                  <a:schemeClr val="accent3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https://github.com/Anastasia-Labs/plutarch-merkle-tree</a:t>
            </a:r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br>
              <a:rPr lang="en-GB" sz="2000" dirty="0"/>
            </a:br>
            <a:r>
              <a:rPr lang="en-GB" sz="2000" dirty="0"/>
              <a:t>	</a:t>
            </a: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10CD21D-8C45-61F9-1FFE-A0BC98AF3D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794" y="2227738"/>
            <a:ext cx="7177401" cy="452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427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0E88DFE-2C04-B011-7602-BFA637365FD7}"/>
              </a:ext>
            </a:extLst>
          </p:cNvPr>
          <p:cNvSpPr txBox="1">
            <a:spLocks/>
          </p:cNvSpPr>
          <p:nvPr/>
        </p:nvSpPr>
        <p:spPr>
          <a:xfrm>
            <a:off x="694822" y="0"/>
            <a:ext cx="10596814" cy="6858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 err="1"/>
              <a:t>Trie</a:t>
            </a:r>
            <a:r>
              <a:rPr lang="en-GB" sz="2400" dirty="0"/>
              <a:t>: Following the Aiken execution demo, the step by step instructions and tutorials can be found here:</a:t>
            </a:r>
            <a:br>
              <a:rPr lang="en-GB" sz="2400" dirty="0"/>
            </a:br>
            <a:r>
              <a:rPr lang="en-GB" sz="2000" dirty="0"/>
              <a:t>	Aiken: </a:t>
            </a:r>
            <a:r>
              <a:rPr lang="en-GB" sz="20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https://github.com/Anastasia-Labs/aiken-trie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100" dirty="0"/>
          </a:p>
          <a:p>
            <a:pPr algn="l"/>
            <a:r>
              <a:rPr lang="en" sz="2000" dirty="0"/>
              <a:t>             Plutarch: </a:t>
            </a:r>
            <a:r>
              <a:rPr lang="en-GB" sz="2000" dirty="0">
                <a:solidFill>
                  <a:schemeClr val="accent3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https://github.com/Anastasia-Labs/plutarch-trie</a:t>
            </a:r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endParaRPr lang="en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D6C8F7-7904-AE8B-8755-E9405C595A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183" y="1787766"/>
            <a:ext cx="8574601" cy="49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25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0E88DFE-2C04-B011-7602-BFA637365FD7}"/>
              </a:ext>
            </a:extLst>
          </p:cNvPr>
          <p:cNvSpPr txBox="1">
            <a:spLocks/>
          </p:cNvSpPr>
          <p:nvPr/>
        </p:nvSpPr>
        <p:spPr>
          <a:xfrm>
            <a:off x="694822" y="0"/>
            <a:ext cx="10596814" cy="62082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endParaRPr lang="e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000" dirty="0"/>
              <a:t>Linked Lists: Below is the Linked Lists execution demo. Clear diagrams and examples can be found:</a:t>
            </a:r>
            <a:br>
              <a:rPr lang="en" sz="2000" dirty="0"/>
            </a:br>
            <a:r>
              <a:rPr lang="en" sz="2000" dirty="0"/>
              <a:t>	Aiken: </a:t>
            </a:r>
            <a:r>
              <a:rPr lang="en-GB" sz="20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https://github.com/Anastasia-Labs/aiken-linked-list</a:t>
            </a:r>
            <a:endParaRPr lang="en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" sz="2000" dirty="0"/>
              <a:t>             Plutarch: </a:t>
            </a:r>
            <a:r>
              <a:rPr lang="en-GB" sz="20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https://github.com/Anastasia-Labs/plutarch-linked-list</a:t>
            </a:r>
            <a:r>
              <a:rPr lang="en" sz="2000" dirty="0"/>
              <a:t>	</a:t>
            </a:r>
          </a:p>
          <a:p>
            <a:pPr algn="l"/>
            <a:endParaRPr lang="en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678F38-6F43-71B8-A251-ACED21BEE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675" y="1564104"/>
            <a:ext cx="7704974" cy="454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08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C5FAB-B4FD-D924-AB37-BE01BCE44D44}"/>
              </a:ext>
            </a:extLst>
          </p:cNvPr>
          <p:cNvSpPr txBox="1">
            <a:spLocks/>
          </p:cNvSpPr>
          <p:nvPr/>
        </p:nvSpPr>
        <p:spPr>
          <a:xfrm>
            <a:off x="401052" y="1076826"/>
            <a:ext cx="9753601" cy="398245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Implementation of advanced data structures (Merkle Trees, Tries and Linked Lists) in Aiken and Plutarch.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Extensive documentation and tutorials to enrich the Cardano community with educational resources and scaling solutions.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Some of the data structures are already in use by some industry leaders such as Sundae Labs,</a:t>
            </a:r>
            <a:r>
              <a:rPr lang="en" sz="2400" dirty="0"/>
              <a:t> where they use Linked Lists for their Single Asset Staking library and their Taste Test mechanism.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Quality assurance through rigorous code reviews and comprehensive </a:t>
            </a:r>
            <a:r>
              <a:rPr lang="en" sz="2400"/>
              <a:t>unit tests.</a:t>
            </a:r>
            <a:r>
              <a:rPr lang="en" sz="2400" dirty="0"/>
              <a:t>	</a:t>
            </a:r>
          </a:p>
          <a:p>
            <a:pPr algn="l"/>
            <a:endParaRPr lang="en" sz="2000" dirty="0"/>
          </a:p>
          <a:p>
            <a:pPr algn="l"/>
            <a:endParaRPr lang="en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885B086-4F8C-AA56-2F70-BA173E046C1D}"/>
              </a:ext>
            </a:extLst>
          </p:cNvPr>
          <p:cNvSpPr txBox="1">
            <a:spLocks/>
          </p:cNvSpPr>
          <p:nvPr/>
        </p:nvSpPr>
        <p:spPr>
          <a:xfrm>
            <a:off x="401052" y="114300"/>
            <a:ext cx="3346785" cy="9144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-GB" sz="3600" dirty="0"/>
              <a:t>Achievements</a:t>
            </a:r>
            <a:endParaRPr lang="en" sz="36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388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AB72FEB-FE4B-83E8-E20D-A7FE7450E133}"/>
              </a:ext>
            </a:extLst>
          </p:cNvPr>
          <p:cNvSpPr txBox="1">
            <a:spLocks/>
          </p:cNvSpPr>
          <p:nvPr/>
        </p:nvSpPr>
        <p:spPr>
          <a:xfrm>
            <a:off x="401052" y="138363"/>
            <a:ext cx="3238502" cy="8602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" sz="3600" dirty="0"/>
              <a:t>Key Learnings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320BDC-B398-B39A-6651-0348906F9D67}"/>
              </a:ext>
            </a:extLst>
          </p:cNvPr>
          <p:cNvSpPr txBox="1">
            <a:spLocks/>
          </p:cNvSpPr>
          <p:nvPr/>
        </p:nvSpPr>
        <p:spPr>
          <a:xfrm>
            <a:off x="401052" y="1161047"/>
            <a:ext cx="10090486" cy="28214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Efficiency and data integrity with Merkle Trees</a:t>
            </a:r>
          </a:p>
          <a:p>
            <a:pPr algn="l"/>
            <a:endParaRPr lang="e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Flexibility and efficiency with Linked Lists</a:t>
            </a:r>
          </a:p>
          <a:p>
            <a:pPr algn="l"/>
            <a:endParaRPr lang="e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Managing mutable data with tries</a:t>
            </a:r>
          </a:p>
          <a:p>
            <a:pPr algn="l"/>
            <a:endParaRPr lang="e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Further experience with Aiken and Plutarch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859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C5FAB-B4FD-D924-AB37-BE01BCE44D44}"/>
              </a:ext>
            </a:extLst>
          </p:cNvPr>
          <p:cNvSpPr txBox="1">
            <a:spLocks/>
          </p:cNvSpPr>
          <p:nvPr/>
        </p:nvSpPr>
        <p:spPr>
          <a:xfrm>
            <a:off x="401052" y="1143001"/>
            <a:ext cx="9753601" cy="29477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/>
              <a:t>Sparking Interest and Collaboration</a:t>
            </a:r>
          </a:p>
          <a:p>
            <a:pPr algn="l"/>
            <a:endParaRPr lang="en-GB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/>
              <a:t>Continuous Improvement</a:t>
            </a:r>
          </a:p>
          <a:p>
            <a:pPr algn="l"/>
            <a:endParaRPr lang="en-GB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/>
              <a:t>Documentation Improvement</a:t>
            </a:r>
          </a:p>
          <a:p>
            <a:pPr algn="l"/>
            <a:endParaRPr lang="en-GB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/>
              <a:t>Long-Term Commitment</a:t>
            </a:r>
            <a:endParaRPr lang="en" sz="2400" dirty="0"/>
          </a:p>
          <a:p>
            <a:pPr algn="l"/>
            <a:endParaRPr lang="en" sz="2000" dirty="0"/>
          </a:p>
          <a:p>
            <a:pPr algn="l"/>
            <a:endParaRPr lang="en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885B086-4F8C-AA56-2F70-BA173E046C1D}"/>
              </a:ext>
            </a:extLst>
          </p:cNvPr>
          <p:cNvSpPr txBox="1">
            <a:spLocks/>
          </p:cNvSpPr>
          <p:nvPr/>
        </p:nvSpPr>
        <p:spPr>
          <a:xfrm>
            <a:off x="401052" y="60159"/>
            <a:ext cx="9320464" cy="8602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" sz="3600" dirty="0"/>
              <a:t>Future Prospects and Community Impact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418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AB72FEB-FE4B-83E8-E20D-A7FE7450E133}"/>
              </a:ext>
            </a:extLst>
          </p:cNvPr>
          <p:cNvSpPr txBox="1">
            <a:spLocks/>
          </p:cNvSpPr>
          <p:nvPr/>
        </p:nvSpPr>
        <p:spPr>
          <a:xfrm>
            <a:off x="418095" y="114299"/>
            <a:ext cx="3238502" cy="8602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-GB" sz="3600" dirty="0"/>
              <a:t>Conclusion</a:t>
            </a:r>
            <a:endParaRPr lang="en" sz="36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320BDC-B398-B39A-6651-0348906F9D67}"/>
              </a:ext>
            </a:extLst>
          </p:cNvPr>
          <p:cNvSpPr txBox="1">
            <a:spLocks/>
          </p:cNvSpPr>
          <p:nvPr/>
        </p:nvSpPr>
        <p:spPr>
          <a:xfrm>
            <a:off x="401052" y="974557"/>
            <a:ext cx="9868905" cy="188895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The project has bridged the gap of lack of scaling resources by providing essential data structures and comprehensive documentation</a:t>
            </a:r>
          </a:p>
          <a:p>
            <a:pPr algn="l"/>
            <a:endParaRPr lang="e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These tools will  enhance the scalability of Cardano based Apps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AC40EB7-71B4-355F-1567-E4D6646040CD}"/>
              </a:ext>
            </a:extLst>
          </p:cNvPr>
          <p:cNvSpPr txBox="1">
            <a:spLocks/>
          </p:cNvSpPr>
          <p:nvPr/>
        </p:nvSpPr>
        <p:spPr>
          <a:xfrm>
            <a:off x="509336" y="3220570"/>
            <a:ext cx="3238502" cy="8602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-GB" sz="2800" dirty="0"/>
              <a:t>Links:</a:t>
            </a:r>
            <a:endParaRPr lang="en" sz="2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503ED6C-BCD9-33D3-8DB6-D4346E3AE2DB}"/>
              </a:ext>
            </a:extLst>
          </p:cNvPr>
          <p:cNvSpPr txBox="1">
            <a:spLocks/>
          </p:cNvSpPr>
          <p:nvPr/>
        </p:nvSpPr>
        <p:spPr>
          <a:xfrm>
            <a:off x="509336" y="3994484"/>
            <a:ext cx="10084469" cy="221982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GB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/>
              <a:t>Trifecta of Data Structures: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https://github.com/Anastasia-Labs/data-structures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/>
              <a:t>Anastasia Labs: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https://anastasialabs.com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/>
              <a:t>Twitter / X: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https://x.com/AnastasiaLabs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/>
              <a:t>Discord: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https://discord.com/invite/8TYSgwthVy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100" dirty="0"/>
              <a:t>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" sz="1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br>
              <a:rPr lang="en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</a:br>
            <a:r>
              <a:rPr lang="en-GB" sz="1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				</a:t>
            </a:r>
            <a:endParaRPr lang="en" sz="1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850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593" y="432161"/>
            <a:ext cx="2442412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/>
              <a:t>Challenge</a:t>
            </a:r>
            <a:br>
              <a:rPr lang="en" sz="6000" dirty="0"/>
            </a:br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607593" y="1351692"/>
            <a:ext cx="10122568" cy="300374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9600" dirty="0"/>
              <a:t>To address the scalability challenges due to constraints like the single </a:t>
            </a:r>
            <a:r>
              <a:rPr lang="en-US" sz="9600" dirty="0" err="1"/>
              <a:t>UTxO</a:t>
            </a:r>
            <a:r>
              <a:rPr lang="en-US" sz="9600" dirty="0"/>
              <a:t> model and the 16-kilobyte (KB) transaction size limit.</a:t>
            </a:r>
            <a:endParaRPr lang="en" sz="9600" dirty="0"/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" sz="9600" dirty="0"/>
              <a:t>To address the absence of shared design patterns as well as limited practical examples and educational resources for scaling solutions in the Cardano community.</a:t>
            </a:r>
            <a:br>
              <a:rPr lang="en" sz="9600" dirty="0"/>
            </a:br>
            <a:endParaRPr lang="en-GB" sz="9600" dirty="0"/>
          </a:p>
        </p:txBody>
      </p:sp>
    </p:spTree>
    <p:extLst>
      <p:ext uri="{BB962C8B-B14F-4D97-AF65-F5344CB8AC3E}">
        <p14:creationId xmlns:p14="http://schemas.microsoft.com/office/powerpoint/2010/main" val="2579981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788067" y="1311439"/>
            <a:ext cx="10222832" cy="44095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To design and develop efficient data structures for the Cardano Blockchain in Aiken and Plutarch.</a:t>
            </a:r>
          </a:p>
          <a:p>
            <a:pPr algn="l"/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600" dirty="0"/>
              <a:t>Merkle Trees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600" dirty="0"/>
              <a:t>Linked Lists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600" dirty="0"/>
              <a:t>Tries</a:t>
            </a:r>
          </a:p>
          <a:p>
            <a:pPr lvl="1" algn="l"/>
            <a:endParaRPr lang="en-U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600" dirty="0"/>
              <a:t>To ensure these data structures go through rigorous testing and are production-ready.</a:t>
            </a:r>
          </a:p>
          <a:p>
            <a:pPr algn="l"/>
            <a:endParaRPr lang="en-GB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600" dirty="0"/>
              <a:t>To provide detailed, easy-to-follow documentation to help developers implement these structures.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94559AB-B9E8-9C1A-49DC-8BADC367A79C}"/>
              </a:ext>
            </a:extLst>
          </p:cNvPr>
          <p:cNvSpPr txBox="1">
            <a:spLocks/>
          </p:cNvSpPr>
          <p:nvPr/>
        </p:nvSpPr>
        <p:spPr>
          <a:xfrm>
            <a:off x="788067" y="313705"/>
            <a:ext cx="4168944" cy="6497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/>
              <a:t>Project Objectives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263148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594" y="263721"/>
            <a:ext cx="5708987" cy="594679"/>
          </a:xfrm>
        </p:spPr>
        <p:txBody>
          <a:bodyPr anchor="t">
            <a:noAutofit/>
          </a:bodyPr>
          <a:lstStyle/>
          <a:p>
            <a:pPr algn="l"/>
            <a:r>
              <a:rPr lang="en" sz="3600" dirty="0"/>
              <a:t>Execution and Milestones</a:t>
            </a:r>
            <a:br>
              <a:rPr lang="en" sz="3600" dirty="0"/>
            </a:br>
            <a:endParaRPr lang="en-GB" sz="3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1247273" y="1351729"/>
            <a:ext cx="5550569" cy="17806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endParaRPr lang="en" sz="2400" dirty="0"/>
          </a:p>
          <a:p>
            <a:pPr marL="457200" indent="-457200" algn="l">
              <a:buFont typeface="+mj-lt"/>
              <a:buAutoNum type="arabicPeriod"/>
            </a:pPr>
            <a:r>
              <a:rPr lang="en" sz="2400" dirty="0"/>
              <a:t>Design and Development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" sz="2400" dirty="0"/>
              <a:t>Testing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" sz="2400" dirty="0"/>
              <a:t>Documentation</a:t>
            </a:r>
            <a:br>
              <a:rPr lang="en" sz="2400" dirty="0"/>
            </a:br>
            <a:endParaRPr lang="en-GB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1E24BE-F10F-D5A6-946A-B1CC7C6DEC14}"/>
              </a:ext>
            </a:extLst>
          </p:cNvPr>
          <p:cNvSpPr txBox="1">
            <a:spLocks/>
          </p:cNvSpPr>
          <p:nvPr/>
        </p:nvSpPr>
        <p:spPr>
          <a:xfrm>
            <a:off x="981575" y="865425"/>
            <a:ext cx="9401678" cy="4863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" sz="2400" dirty="0"/>
              <a:t>We divided our project into three phases.</a:t>
            </a:r>
          </a:p>
        </p:txBody>
      </p:sp>
    </p:spTree>
    <p:extLst>
      <p:ext uri="{BB962C8B-B14F-4D97-AF65-F5344CB8AC3E}">
        <p14:creationId xmlns:p14="http://schemas.microsoft.com/office/powerpoint/2010/main" val="1036376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984584" y="905954"/>
            <a:ext cx="10168690" cy="9994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" sz="2800" dirty="0"/>
              <a:t>We successfully designed and developed  the data structures in both Aiken and Plutarch:</a:t>
            </a:r>
            <a:endParaRPr lang="en-US" sz="2800" dirty="0"/>
          </a:p>
          <a:p>
            <a:pPr algn="l"/>
            <a:r>
              <a:rPr lang="en-US" dirty="0"/>
              <a:t>	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BE776AD-D981-9907-59DE-F5C8DF8AFF93}"/>
              </a:ext>
            </a:extLst>
          </p:cNvPr>
          <p:cNvSpPr txBox="1">
            <a:spLocks/>
          </p:cNvSpPr>
          <p:nvPr/>
        </p:nvSpPr>
        <p:spPr>
          <a:xfrm>
            <a:off x="984584" y="327469"/>
            <a:ext cx="7092617" cy="4863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" sz="2800" dirty="0"/>
              <a:t>Phase 1: Design and Development</a:t>
            </a:r>
          </a:p>
          <a:p>
            <a:pPr algn="l"/>
            <a:endParaRPr lang="en-GB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0C527B-ED8C-A3B0-C96B-5AF90D3CAA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37" y="2352174"/>
            <a:ext cx="457200" cy="457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DE4B2C1-6B4C-5BC8-4D7A-917DA153CF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100" y="4026427"/>
            <a:ext cx="457200" cy="45720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D7DC7C70-834A-8251-0903-B5FCBA582714}"/>
              </a:ext>
            </a:extLst>
          </p:cNvPr>
          <p:cNvSpPr txBox="1">
            <a:spLocks/>
          </p:cNvSpPr>
          <p:nvPr/>
        </p:nvSpPr>
        <p:spPr>
          <a:xfrm>
            <a:off x="1919036" y="2352174"/>
            <a:ext cx="9288379" cy="38057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/>
              <a:t>Why Aiken?</a:t>
            </a:r>
          </a:p>
          <a:p>
            <a:pPr algn="l"/>
            <a:r>
              <a:rPr lang="en-US" dirty="0"/>
              <a:t>Aiken is particularly known for its expressive syntax, strong typing system, and 	rapid   community adoption.</a:t>
            </a:r>
          </a:p>
          <a:p>
            <a:pPr algn="l"/>
            <a:endParaRPr lang="en-US" dirty="0"/>
          </a:p>
          <a:p>
            <a:pPr algn="l"/>
            <a:r>
              <a:rPr lang="en-GB" sz="2400" dirty="0"/>
              <a:t>Why Plutarch?</a:t>
            </a:r>
          </a:p>
          <a:p>
            <a:pPr algn="l"/>
            <a:r>
              <a:rPr lang="en-GB" sz="2400" dirty="0"/>
              <a:t>Plutarch is known for its ability to manipulate outcomes at a lower    level (close to UPLC), which enabled control over the execution of smart contracts.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122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594" y="263721"/>
            <a:ext cx="5708987" cy="594679"/>
          </a:xfrm>
        </p:spPr>
        <p:txBody>
          <a:bodyPr anchor="t">
            <a:noAutofit/>
          </a:bodyPr>
          <a:lstStyle/>
          <a:p>
            <a:pPr algn="l"/>
            <a:r>
              <a:rPr lang="en" sz="2800" dirty="0"/>
              <a:t>Why Merkle Trees?</a:t>
            </a:r>
            <a:br>
              <a:rPr lang="en" sz="2800" dirty="0"/>
            </a:br>
            <a:br>
              <a:rPr lang="en" sz="2800" dirty="0"/>
            </a:br>
            <a:endParaRPr lang="en-GB" sz="2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1E24BE-F10F-D5A6-946A-B1CC7C6DEC14}"/>
              </a:ext>
            </a:extLst>
          </p:cNvPr>
          <p:cNvSpPr txBox="1">
            <a:spLocks/>
          </p:cNvSpPr>
          <p:nvPr/>
        </p:nvSpPr>
        <p:spPr>
          <a:xfrm>
            <a:off x="981575" y="865424"/>
            <a:ext cx="10596814" cy="48616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It is valuable in providing the presence of arbitrary data within the tree structure. By carrying only the root hash in the script, an effective and space-saving proof can be generated, ensuring data integrity and validity.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" sz="2000" dirty="0"/>
          </a:p>
          <a:p>
            <a:pPr algn="l"/>
            <a:br>
              <a:rPr lang="en" sz="2000" dirty="0"/>
            </a:br>
            <a:br>
              <a:rPr lang="en" sz="2000" dirty="0"/>
            </a:br>
            <a:r>
              <a:rPr lang="en-GB" sz="2000" dirty="0"/>
              <a:t> 				Merkle Root</a:t>
            </a:r>
          </a:p>
          <a:p>
            <a:pPr algn="l"/>
            <a:r>
              <a:rPr lang="en-GB" sz="2000" dirty="0"/>
              <a:t>                            		        |</a:t>
            </a:r>
          </a:p>
          <a:p>
            <a:pPr algn="l"/>
            <a:r>
              <a:rPr lang="en-GB" sz="2000" dirty="0"/>
              <a:t>                		+---------------+---------------+</a:t>
            </a:r>
          </a:p>
          <a:p>
            <a:pPr algn="l"/>
            <a:r>
              <a:rPr lang="en-GB" sz="2000" dirty="0"/>
              <a:t>              		 |                      	               |</a:t>
            </a:r>
          </a:p>
          <a:p>
            <a:pPr algn="l"/>
            <a:r>
              <a:rPr lang="en-GB" sz="2000" dirty="0"/>
              <a:t>           		        Hash(A+B)      	         Hash(C+D)</a:t>
            </a:r>
          </a:p>
          <a:p>
            <a:pPr algn="l"/>
            <a:r>
              <a:rPr lang="en-GB" sz="2000" dirty="0"/>
              <a:t>             			 |                      	               |</a:t>
            </a:r>
          </a:p>
          <a:p>
            <a:pPr algn="l"/>
            <a:r>
              <a:rPr lang="en-GB" sz="2000" dirty="0"/>
              <a:t>       		     +-----+-----+               	       +-----+-----+</a:t>
            </a:r>
          </a:p>
          <a:p>
            <a:pPr algn="l"/>
            <a:r>
              <a:rPr lang="en-GB" sz="2000" dirty="0"/>
              <a:t>      		     |                |                        |                |</a:t>
            </a:r>
          </a:p>
          <a:p>
            <a:pPr algn="l"/>
            <a:r>
              <a:rPr lang="en-GB" sz="2000" dirty="0"/>
              <a:t>   		Hash(A)   Hash(B)           Hash(C)    Hash(D)</a:t>
            </a:r>
            <a:endParaRPr lang="en" sz="2000" dirty="0"/>
          </a:p>
        </p:txBody>
      </p:sp>
    </p:spTree>
    <p:extLst>
      <p:ext uri="{BB962C8B-B14F-4D97-AF65-F5344CB8AC3E}">
        <p14:creationId xmlns:p14="http://schemas.microsoft.com/office/powerpoint/2010/main" val="3747999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594" y="263721"/>
            <a:ext cx="5708987" cy="594679"/>
          </a:xfrm>
        </p:spPr>
        <p:txBody>
          <a:bodyPr anchor="t">
            <a:noAutofit/>
          </a:bodyPr>
          <a:lstStyle/>
          <a:p>
            <a:pPr algn="l"/>
            <a:r>
              <a:rPr lang="en" sz="2800" dirty="0"/>
              <a:t>Why Trie?</a:t>
            </a:r>
            <a:br>
              <a:rPr lang="en" sz="2800" dirty="0"/>
            </a:br>
            <a:br>
              <a:rPr lang="en" sz="2800" dirty="0"/>
            </a:br>
            <a:endParaRPr lang="en-GB" sz="2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1E24BE-F10F-D5A6-946A-B1CC7C6DEC14}"/>
              </a:ext>
            </a:extLst>
          </p:cNvPr>
          <p:cNvSpPr txBox="1">
            <a:spLocks/>
          </p:cNvSpPr>
          <p:nvPr/>
        </p:nvSpPr>
        <p:spPr>
          <a:xfrm>
            <a:off x="981575" y="865424"/>
            <a:ext cx="10596814" cy="59143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It is useful in facilitating mutable data storage in script by leveraging the sharing of common prefixes. This approach optimizes storage efficiency and enables more extensive data manipulation within the constrained on-chain environment.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" sz="2000" dirty="0"/>
          </a:p>
          <a:p>
            <a:pPr algn="l"/>
            <a:br>
              <a:rPr lang="en" sz="2000" dirty="0"/>
            </a:br>
            <a:br>
              <a:rPr lang="en" sz="2000" dirty="0"/>
            </a:br>
            <a:r>
              <a:rPr lang="en-GB" sz="2000" dirty="0"/>
              <a:t> 				</a:t>
            </a:r>
            <a:endParaRPr lang="e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79856-5228-F36A-31CE-0F61E4244D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732" y="2259967"/>
            <a:ext cx="6765757" cy="441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570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594" y="263721"/>
            <a:ext cx="5708987" cy="594679"/>
          </a:xfrm>
        </p:spPr>
        <p:txBody>
          <a:bodyPr anchor="t">
            <a:noAutofit/>
          </a:bodyPr>
          <a:lstStyle/>
          <a:p>
            <a:pPr algn="l"/>
            <a:r>
              <a:rPr lang="en" sz="2800" dirty="0"/>
              <a:t>Why Linked Lists?</a:t>
            </a:r>
            <a:br>
              <a:rPr lang="en" sz="2800" dirty="0"/>
            </a:br>
            <a:br>
              <a:rPr lang="en" sz="2800" dirty="0"/>
            </a:br>
            <a:endParaRPr lang="en-GB" sz="2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5C2FFD-F5F2-D0BD-D4B8-D86E1DEF8F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27" y="3072318"/>
            <a:ext cx="7226145" cy="180349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0E88DFE-2C04-B011-7602-BFA637365FD7}"/>
              </a:ext>
            </a:extLst>
          </p:cNvPr>
          <p:cNvSpPr txBox="1">
            <a:spLocks/>
          </p:cNvSpPr>
          <p:nvPr/>
        </p:nvSpPr>
        <p:spPr>
          <a:xfrm>
            <a:off x="694822" y="735082"/>
            <a:ext cx="10596814" cy="14125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It leverages the EUTxO model to significantly enhance scalability and throughput. By linking multiple UTxOs together through a series of minting policies and validators, it improves the user experience  interacting with smart contracts concurrently.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" sz="2000" dirty="0"/>
          </a:p>
          <a:p>
            <a:pPr algn="l"/>
            <a:br>
              <a:rPr lang="en" sz="2000" dirty="0"/>
            </a:br>
            <a:br>
              <a:rPr lang="en" sz="2000" dirty="0"/>
            </a:br>
            <a:r>
              <a:rPr lang="en-GB" sz="2000" dirty="0"/>
              <a:t> 				</a:t>
            </a:r>
            <a:endParaRPr lang="en" sz="2000" dirty="0"/>
          </a:p>
        </p:txBody>
      </p:sp>
    </p:spTree>
    <p:extLst>
      <p:ext uri="{BB962C8B-B14F-4D97-AF65-F5344CB8AC3E}">
        <p14:creationId xmlns:p14="http://schemas.microsoft.com/office/powerpoint/2010/main" val="1725881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335BF79-792B-E4A9-CBAB-8E6D8C51ACDD}"/>
              </a:ext>
            </a:extLst>
          </p:cNvPr>
          <p:cNvSpPr txBox="1">
            <a:spLocks/>
          </p:cNvSpPr>
          <p:nvPr/>
        </p:nvSpPr>
        <p:spPr>
          <a:xfrm>
            <a:off x="1355557" y="3374297"/>
            <a:ext cx="10222832" cy="300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1E24BE-F10F-D5A6-946A-B1CC7C6DEC14}"/>
              </a:ext>
            </a:extLst>
          </p:cNvPr>
          <p:cNvSpPr txBox="1">
            <a:spLocks/>
          </p:cNvSpPr>
          <p:nvPr/>
        </p:nvSpPr>
        <p:spPr>
          <a:xfrm>
            <a:off x="595562" y="221496"/>
            <a:ext cx="3525254" cy="5183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" sz="3600" dirty="0"/>
              <a:t>Phase 2: Tests</a:t>
            </a:r>
          </a:p>
          <a:p>
            <a:pPr algn="l"/>
            <a:br>
              <a:rPr lang="en" sz="2000" dirty="0"/>
            </a:br>
            <a:br>
              <a:rPr lang="en" sz="2000" dirty="0"/>
            </a:br>
            <a:r>
              <a:rPr lang="en-GB" sz="2000" dirty="0"/>
              <a:t> 				</a:t>
            </a:r>
            <a:endParaRPr lang="en" sz="20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0DE4561-D26F-69B3-0053-6F690C9E46E8}"/>
              </a:ext>
            </a:extLst>
          </p:cNvPr>
          <p:cNvSpPr txBox="1">
            <a:spLocks/>
          </p:cNvSpPr>
          <p:nvPr/>
        </p:nvSpPr>
        <p:spPr>
          <a:xfrm>
            <a:off x="595562" y="1117452"/>
            <a:ext cx="10596814" cy="12708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" sz="2400" dirty="0"/>
              <a:t>Each data structure was subjected to both manual code reviews and unit tests, with the results integrated into CI/CD pipeline. We ensured that they all passed the unit tests.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" sz="2000" dirty="0"/>
          </a:p>
          <a:p>
            <a:pPr algn="l"/>
            <a:br>
              <a:rPr lang="en" sz="2000" dirty="0"/>
            </a:br>
            <a:br>
              <a:rPr lang="en" sz="2000" dirty="0"/>
            </a:br>
            <a:r>
              <a:rPr lang="en-GB" sz="2000" dirty="0"/>
              <a:t> 				</a:t>
            </a:r>
            <a:endParaRPr lang="en" sz="2000" dirty="0"/>
          </a:p>
        </p:txBody>
      </p:sp>
    </p:spTree>
    <p:extLst>
      <p:ext uri="{BB962C8B-B14F-4D97-AF65-F5344CB8AC3E}">
        <p14:creationId xmlns:p14="http://schemas.microsoft.com/office/powerpoint/2010/main" val="917744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1940</TotalTime>
  <Words>986</Words>
  <Application>Microsoft Office PowerPoint</Application>
  <PresentationFormat>Widescreen</PresentationFormat>
  <Paragraphs>159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The Trifecta of Data Structures: Merkle Trees, Tries, and Linked Lists for Cutting-Edge Contracts</vt:lpstr>
      <vt:lpstr>Challenge </vt:lpstr>
      <vt:lpstr>PowerPoint Presentation</vt:lpstr>
      <vt:lpstr>Execution and Milestones </vt:lpstr>
      <vt:lpstr>PowerPoint Presentation</vt:lpstr>
      <vt:lpstr>Why Merkle Trees?  </vt:lpstr>
      <vt:lpstr>Why Trie?  </vt:lpstr>
      <vt:lpstr>Why Linked Lists?  </vt:lpstr>
      <vt:lpstr>PowerPoint Presentation</vt:lpstr>
      <vt:lpstr>Phase 3: Documentation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Trifecta Of Data Structures: Merkle Trees, Tries and Linked Lists for Cutting-Edge Contracts</dc:title>
  <dc:creator>Harun Mwangi</dc:creator>
  <cp:lastModifiedBy>Harun Mwangi</cp:lastModifiedBy>
  <cp:revision>6</cp:revision>
  <dcterms:created xsi:type="dcterms:W3CDTF">2024-05-30T09:46:08Z</dcterms:created>
  <dcterms:modified xsi:type="dcterms:W3CDTF">2024-06-05T22:16:51Z</dcterms:modified>
</cp:coreProperties>
</file>

<file path=docProps/thumbnail.jpeg>
</file>